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3" r:id="rId1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3" Type="http://schemas.openxmlformats.org/officeDocument/2006/relationships/slide" Target="slides/slide4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image" Target="../media/image203.jpeg"/></Relationships>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B750717-F0C2-4A26-48B1-C60D9FC74F1F}"/>
              </a:ext>
            </a:extLst>
          </p:cNvPr>
          <p:cNvSpPr>
            <a:spLocks noGrp="1"/>
          </p:cNvSpPr>
          <p:nvPr>
            <p:ph type="title" idx="4294967295"/>
          </p:nvPr>
        </p:nvSpPr>
        <p:spPr/>
        <p:txBody>
          <a:bodyPr/>
          <a:lstStyle/>
          <a:p>
            <a:pPr eaLnBrk="1" hangingPunct="1"/>
            <a:r>
              <a:rPr lang="en-US" altLang="en-US"/>
              <a:t>If Far Detector is in CDF</a:t>
            </a:r>
          </a:p>
        </p:txBody>
      </p:sp>
      <p:sp>
        <p:nvSpPr>
          <p:cNvPr id="13315" name="Date Placeholder 3">
            <a:extLst>
              <a:ext uri="{FF2B5EF4-FFF2-40B4-BE49-F238E27FC236}">
                <a16:creationId xmlns:a16="http://schemas.microsoft.com/office/drawing/2014/main" id="{E5DAD0D7-59EB-248A-304E-FAA41142AC84}"/>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13316" name="Slide Number Placeholder 5">
            <a:extLst>
              <a:ext uri="{FF2B5EF4-FFF2-40B4-BE49-F238E27FC236}">
                <a16:creationId xmlns:a16="http://schemas.microsoft.com/office/drawing/2014/main" id="{FD36606C-85F3-1DBB-2C6D-B5A5FA3A01B8}"/>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5408ABC-5BF4-4D55-8913-91ACA9D1B5BE}"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pic>
        <p:nvPicPr>
          <p:cNvPr id="13317" name="Picture 2" descr="C:\Users\popovic\Desktop\ap0-2.jpg">
            <a:extLst>
              <a:ext uri="{FF2B5EF4-FFF2-40B4-BE49-F238E27FC236}">
                <a16:creationId xmlns:a16="http://schemas.microsoft.com/office/drawing/2014/main" id="{C39ED3ED-35D3-DF4C-F05C-16DB6763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984250"/>
            <a:ext cx="9164637"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1">
            <a:extLst>
              <a:ext uri="{FF2B5EF4-FFF2-40B4-BE49-F238E27FC236}">
                <a16:creationId xmlns:a16="http://schemas.microsoft.com/office/drawing/2014/main" id="{95B5B535-FA0F-20C8-7316-8ED0D3BFB04A}"/>
              </a:ext>
            </a:extLst>
          </p:cNvPr>
          <p:cNvSpPr>
            <a:spLocks noChangeArrowheads="1"/>
          </p:cNvSpPr>
          <p:nvPr/>
        </p:nvSpPr>
        <p:spPr bwMode="auto">
          <a:xfrm rot="-1314744">
            <a:off x="1289050" y="2538413"/>
            <a:ext cx="320675" cy="1524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9" name="Rounded Rectangle 2">
            <a:extLst>
              <a:ext uri="{FF2B5EF4-FFF2-40B4-BE49-F238E27FC236}">
                <a16:creationId xmlns:a16="http://schemas.microsoft.com/office/drawing/2014/main" id="{3501B132-AA80-4CE7-A01A-D846DEA5B6E1}"/>
              </a:ext>
            </a:extLst>
          </p:cNvPr>
          <p:cNvSpPr>
            <a:spLocks noChangeArrowheads="1"/>
          </p:cNvSpPr>
          <p:nvPr/>
        </p:nvSpPr>
        <p:spPr bwMode="auto">
          <a:xfrm rot="-1077593">
            <a:off x="1730375" y="2181225"/>
            <a:ext cx="2165350" cy="220663"/>
          </a:xfrm>
          <a:prstGeom prst="roundRect">
            <a:avLst>
              <a:gd name="adj" fmla="val 16667"/>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0" name="Freeform 4">
            <a:extLst>
              <a:ext uri="{FF2B5EF4-FFF2-40B4-BE49-F238E27FC236}">
                <a16:creationId xmlns:a16="http://schemas.microsoft.com/office/drawing/2014/main" id="{D530C682-5F4C-C8C2-A9BA-5276ED0FFA3A}"/>
              </a:ext>
            </a:extLst>
          </p:cNvPr>
          <p:cNvSpPr>
            <a:spLocks/>
          </p:cNvSpPr>
          <p:nvPr/>
        </p:nvSpPr>
        <p:spPr bwMode="auto">
          <a:xfrm>
            <a:off x="1633538" y="2655888"/>
            <a:ext cx="1622425" cy="1835150"/>
          </a:xfrm>
          <a:custGeom>
            <a:avLst/>
            <a:gdLst>
              <a:gd name="T0" fmla="*/ 1624382 w 1621936"/>
              <a:gd name="T1" fmla="*/ 1370123 h 1945843"/>
              <a:gd name="T2" fmla="*/ 1404595 w 1621936"/>
              <a:gd name="T3" fmla="*/ 1112580 h 1945843"/>
              <a:gd name="T4" fmla="*/ 1052936 w 1621936"/>
              <a:gd name="T5" fmla="*/ 911698 h 1945843"/>
              <a:gd name="T6" fmla="*/ 210418 w 1621936"/>
              <a:gd name="T7" fmla="*/ 458425 h 1945843"/>
              <a:gd name="T8" fmla="*/ 27263 w 1621936"/>
              <a:gd name="T9" fmla="*/ 314201 h 1945843"/>
              <a:gd name="T10" fmla="*/ 5287 w 1621936"/>
              <a:gd name="T11" fmla="*/ 200882 h 1945843"/>
              <a:gd name="T12" fmla="*/ 71219 w 1621936"/>
              <a:gd name="T13" fmla="*/ 92715 h 1945843"/>
              <a:gd name="T14" fmla="*/ 137156 w 1621936"/>
              <a:gd name="T15" fmla="*/ 46358 h 1945843"/>
              <a:gd name="T16" fmla="*/ 239724 w 1621936"/>
              <a:gd name="T17" fmla="*/ 15453 h 1945843"/>
              <a:gd name="T18" fmla="*/ 239724 w 1621936"/>
              <a:gd name="T19" fmla="*/ 15453 h 1945843"/>
              <a:gd name="T20" fmla="*/ 210418 w 1621936"/>
              <a:gd name="T21" fmla="*/ 0 h 1945843"/>
              <a:gd name="T22" fmla="*/ 210418 w 1621936"/>
              <a:gd name="T23" fmla="*/ 0 h 1945843"/>
              <a:gd name="T24" fmla="*/ 225073 w 1621936"/>
              <a:gd name="T25" fmla="*/ 10301 h 19458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21936" h="1945843">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1" name="Rectangle 5">
            <a:extLst>
              <a:ext uri="{FF2B5EF4-FFF2-40B4-BE49-F238E27FC236}">
                <a16:creationId xmlns:a16="http://schemas.microsoft.com/office/drawing/2014/main" id="{58332784-4A06-1CAE-7BE6-6F1557F8F863}"/>
              </a:ext>
            </a:extLst>
          </p:cNvPr>
          <p:cNvSpPr>
            <a:spLocks noChangeArrowheads="1"/>
          </p:cNvSpPr>
          <p:nvPr/>
        </p:nvSpPr>
        <p:spPr bwMode="auto">
          <a:xfrm rot="-1562853">
            <a:off x="8953500" y="4491038"/>
            <a:ext cx="190500" cy="293687"/>
          </a:xfrm>
          <a:prstGeom prst="rect">
            <a:avLst/>
          </a:prstGeom>
          <a:solidFill>
            <a:srgbClr val="FF0000"/>
          </a:solidFill>
          <a:ln w="9525" algn="ctr">
            <a:solidFill>
              <a:srgbClr val="FF0000"/>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2" name="TextBox 6">
            <a:extLst>
              <a:ext uri="{FF2B5EF4-FFF2-40B4-BE49-F238E27FC236}">
                <a16:creationId xmlns:a16="http://schemas.microsoft.com/office/drawing/2014/main" id="{B3C4BE4F-8A7B-1456-3CF5-C2BBBDACBFDA}"/>
              </a:ext>
            </a:extLst>
          </p:cNvPr>
          <p:cNvSpPr txBox="1">
            <a:spLocks noChangeArrowheads="1"/>
          </p:cNvSpPr>
          <p:nvPr/>
        </p:nvSpPr>
        <p:spPr bwMode="auto">
          <a:xfrm>
            <a:off x="5018088" y="1916113"/>
            <a:ext cx="4176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In this case A0 and CDF buildings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can be used for detectors. Distance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To CDF is 1.5 km. Blue box is near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detector used initially. The red lines are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nuSTORM upgrades. </a:t>
            </a:r>
          </a:p>
        </p:txBody>
      </p:sp>
      <p:sp>
        <p:nvSpPr>
          <p:cNvPr id="13323" name="Freeform 12">
            <a:extLst>
              <a:ext uri="{FF2B5EF4-FFF2-40B4-BE49-F238E27FC236}">
                <a16:creationId xmlns:a16="http://schemas.microsoft.com/office/drawing/2014/main" id="{EA821427-9C83-2831-D701-3168D23EC46C}"/>
              </a:ext>
            </a:extLst>
          </p:cNvPr>
          <p:cNvSpPr>
            <a:spLocks/>
          </p:cNvSpPr>
          <p:nvPr/>
        </p:nvSpPr>
        <p:spPr bwMode="auto">
          <a:xfrm rot="203286">
            <a:off x="1660525" y="2025650"/>
            <a:ext cx="1870075" cy="1870075"/>
          </a:xfrm>
          <a:custGeom>
            <a:avLst/>
            <a:gdLst>
              <a:gd name="T0" fmla="*/ 256451 w 1870613"/>
              <a:gd name="T1" fmla="*/ 1538601 h 1784506"/>
              <a:gd name="T2" fmla="*/ 51921 w 1870613"/>
              <a:gd name="T3" fmla="*/ 1325489 h 1784506"/>
              <a:gd name="T4" fmla="*/ 15400 w 1870613"/>
              <a:gd name="T5" fmla="*/ 1170497 h 1784506"/>
              <a:gd name="T6" fmla="*/ 789 w 1870613"/>
              <a:gd name="T7" fmla="*/ 976757 h 1784506"/>
              <a:gd name="T8" fmla="*/ 37310 w 1870613"/>
              <a:gd name="T9" fmla="*/ 802394 h 1784506"/>
              <a:gd name="T10" fmla="*/ 124968 w 1870613"/>
              <a:gd name="T11" fmla="*/ 676463 h 1784506"/>
              <a:gd name="T12" fmla="*/ 227236 w 1870613"/>
              <a:gd name="T13" fmla="*/ 589281 h 1784506"/>
              <a:gd name="T14" fmla="*/ 1403288 w 1870613"/>
              <a:gd name="T15" fmla="*/ 56498 h 1784506"/>
              <a:gd name="T16" fmla="*/ 1615124 w 1870613"/>
              <a:gd name="T17" fmla="*/ 17750 h 1784506"/>
              <a:gd name="T18" fmla="*/ 1710085 w 1870613"/>
              <a:gd name="T19" fmla="*/ 75874 h 1784506"/>
              <a:gd name="T20" fmla="*/ 1797741 w 1870613"/>
              <a:gd name="T21" fmla="*/ 114622 h 1784506"/>
              <a:gd name="T22" fmla="*/ 1834265 w 1870613"/>
              <a:gd name="T23" fmla="*/ 230864 h 1784506"/>
              <a:gd name="T24" fmla="*/ 1856179 w 1870613"/>
              <a:gd name="T25" fmla="*/ 366482 h 1784506"/>
              <a:gd name="T26" fmla="*/ 1848874 w 1870613"/>
              <a:gd name="T27" fmla="*/ 473037 h 1784506"/>
              <a:gd name="T28" fmla="*/ 1637039 w 1870613"/>
              <a:gd name="T29" fmla="*/ 2061696 h 1784506"/>
              <a:gd name="T30" fmla="*/ 1542076 w 1870613"/>
              <a:gd name="T31" fmla="*/ 2245751 h 1784506"/>
              <a:gd name="T32" fmla="*/ 1461725 w 1870613"/>
              <a:gd name="T33" fmla="*/ 2342618 h 1784506"/>
              <a:gd name="T34" fmla="*/ 1322935 w 1870613"/>
              <a:gd name="T35" fmla="*/ 2361992 h 1784506"/>
              <a:gd name="T36" fmla="*/ 1213368 w 1870613"/>
              <a:gd name="T37" fmla="*/ 2323246 h 1784506"/>
              <a:gd name="T38" fmla="*/ 1154929 w 1870613"/>
              <a:gd name="T39" fmla="*/ 2294185 h 1784506"/>
              <a:gd name="T40" fmla="*/ 1067274 w 1870613"/>
              <a:gd name="T41" fmla="*/ 2255437 h 1784506"/>
              <a:gd name="T42" fmla="*/ 256451 w 1870613"/>
              <a:gd name="T43" fmla="*/ 1538601 h 17845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70613" h="1784506">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w="4445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4" name="TextBox 1">
            <a:extLst>
              <a:ext uri="{FF2B5EF4-FFF2-40B4-BE49-F238E27FC236}">
                <a16:creationId xmlns:a16="http://schemas.microsoft.com/office/drawing/2014/main" id="{F0E54648-504A-71D0-0402-4288A3D94CA3}"/>
              </a:ext>
            </a:extLst>
          </p:cNvPr>
          <p:cNvSpPr txBox="1">
            <a:spLocks noChangeArrowheads="1"/>
          </p:cNvSpPr>
          <p:nvPr/>
        </p:nvSpPr>
        <p:spPr bwMode="auto">
          <a:xfrm>
            <a:off x="3306763" y="4011613"/>
            <a:ext cx="1347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New Target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Station</a:t>
            </a:r>
            <a:endParaRPr kumimoji="0" lang="sr-Cyrl-R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